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78" r:id="rId12"/>
    <p:sldId id="265" r:id="rId13"/>
    <p:sldId id="275" r:id="rId14"/>
    <p:sldId id="268" r:id="rId15"/>
    <p:sldId id="269" r:id="rId16"/>
    <p:sldId id="271" r:id="rId17"/>
    <p:sldId id="272" r:id="rId18"/>
    <p:sldId id="27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31384-45AC-4536-BD00-BF3BC9C32C27}">
  <a:tblStyle styleId="{11631384-45AC-4536-BD00-BF3BC9C32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06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9ad18c0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9ad18c0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ad18c0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ad18c0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d080d17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d080d17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d080d17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d080d17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ad18c08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ad18c08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ad18c0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9ad18c0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ad18c08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ad18c08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e3e093b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e3e093b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e3e093b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e3e093b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e3e093b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e3e093b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e3e093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e3e093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54BE-446D-9179-952F-2AF6304FA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F26852-9DD8-F2D0-E2DE-FA9A4A41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AA373-E3BB-1EF9-3D28-46D6873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F36659-457C-45C5-2529-E743E123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E6ED3E-6343-7798-9601-FB065990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821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4FC5-BB49-93A0-5767-2CE1109E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DEC7B9-2285-0E9E-F508-07B13B8F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BDAC3-A7E6-C758-A1D2-7BB9B543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13C10-3A67-08E8-6174-E850FCF3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3033C-7E55-986F-E464-42E79A7D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3182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36F6A-9431-2B6C-4E8C-9EB2B6F2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420242-374A-6D76-9F2D-4DCC775C8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AF007-23C9-D3F2-E4C4-DA6AB011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B8E4F-19E3-204B-662D-69610AC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44BE2-EAC9-AEBC-F6F3-FDA6EDE9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93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82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94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606C-32D9-4CCE-CE55-D4541ACE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71CCF-8EFB-67B2-7C21-9233519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20576-8F40-A682-8B36-AA148E3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19143-B7C3-2198-80B8-635FCAA3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7E5527-D3F7-F2BD-B146-E4930F9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6672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EB71A-BC67-C54C-4B6A-04AEA49EF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97489A-596A-C3FC-DF50-CE14B2E4C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F20D6-96DC-9856-FA12-2A89A93F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0A623-6E4D-A589-2C34-22C0EEEC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382A8-55C2-949B-53AA-157102FC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828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5D14A-E1EC-F06B-768C-356EE727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47B8C-5898-61BB-B4AE-FF3B34428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7C57E-6B91-03B3-8C87-4B721BEB7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CADDC-2048-C313-FF94-C20DC3F4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B13C99-69B0-FE75-7190-C4562145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A29C2-2F17-681E-EC8F-908E827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6112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6C594-920B-CC3E-1B6A-DC7EF08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6F9AF1-0131-2E04-C46F-9D6843FDD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627363-3E20-BD84-2D37-34907B53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B1903D-9CCB-5857-C9CE-EEDB021A7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A3649C-97F1-B449-07C5-A05FB75F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5ED9B5-1CF6-C263-FD76-EE89F0C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78B8A9-9909-6B1A-48EA-5EB1AA8F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33B88F-91C0-0CF4-CF2E-59DDAAF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7262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CEF7E-FFA4-E8A6-4DCB-3A69D4BD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9B54A-B9BA-4AC2-8D5D-73532F7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833E78-92D4-A256-4812-431C0217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A1255-5A89-A868-74B8-AE70839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489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A460B4-5672-EBA4-99EB-29176D4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0C9F33-CAFA-D1F5-86FB-D24C87C1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54AE83-1E71-711A-8066-C8570DE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996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FBAD8-5CE3-4E77-BF6F-0B13344D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217B0-9689-62B6-B475-6C4B21BB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F27D94-F328-0578-9765-B7A22BDAA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0BAF7C-7ACA-5514-6407-BA44E883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3722C7-4FF1-35C4-66DD-DCFA439A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A6289-A802-2D47-0072-77D8745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517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139A-0CAC-059F-D1D8-812E9FD6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5BF43B-D193-1823-7B55-898EC922E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1BE1D-46E0-E946-7292-C994A8EEA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04C301-496E-91DA-DAD2-7888FF0E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551617-1AC3-AE55-3398-B5938C1D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333DED-F073-CF3B-8F21-750F0903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3259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10155A-E629-3D77-32AF-120990A4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FED51-52E2-3333-8415-5FDB10B2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F64F2D-CE59-C084-A643-D59A87CA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98AE-63A3-4C4E-AD85-1792EFDA7F68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EB508-2259-5A6B-1AD1-C1A2D77CB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973DF-4C96-5E2C-5299-38D4BF463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89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hyperlink" Target="https://mittechreview.com.br/por-que-a-gpt-3-e-o-melhor-e-o-pior-da-ia-atualmen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vio-mota/fundamentos-pln/blob/master/Introdu%C3%A7%C3%A3o_ao_Processamento_de_Linguagem_Natural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35ED207-351B-D933-DBC9-550EDB95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r="302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0" y="4085170"/>
            <a:ext cx="3632411" cy="105833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Flávio Belizário da Silva Mota</a:t>
            </a:r>
            <a:br>
              <a:rPr lang="en" sz="2000" b="1" dirty="0">
                <a:solidFill>
                  <a:schemeClr val="bg1"/>
                </a:solidFill>
              </a:rPr>
            </a:br>
            <a:r>
              <a:rPr lang="en" sz="2000" b="1" dirty="0">
                <a:solidFill>
                  <a:schemeClr val="bg1"/>
                </a:solidFill>
              </a:rPr>
              <a:t>Isabela Neves Drummond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65" name="Google Shape;465;p13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463513" cy="1796862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</a:rPr>
              <a:t>Fundamentos do Processamento de Linguagem Natural</a:t>
            </a:r>
            <a:endParaRPr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294468" y="723425"/>
            <a:ext cx="7749857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Bots de Mensagens</a:t>
            </a:r>
            <a:endParaRPr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Assistentes Pessoais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26" name="Google Shape;5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44" y="570553"/>
            <a:ext cx="3970776" cy="26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7" y="2154655"/>
            <a:ext cx="3468008" cy="25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Monitoramento de notícias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A5797-3CDB-D272-9A6D-4D869B55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65" y="1439225"/>
            <a:ext cx="6919560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ChatGPT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35" name="Google Shape;5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24" y="1244128"/>
            <a:ext cx="4138301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2"/>
          <p:cNvSpPr txBox="1"/>
          <p:nvPr/>
        </p:nvSpPr>
        <p:spPr>
          <a:xfrm>
            <a:off x="4597524" y="4173775"/>
            <a:ext cx="342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https://mittechreview.com.br/por-que-a-gpt-3-e-o-melhor-e-o-pior-da-ia-atualmente/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052EB09-9F43-4920-1A6C-1CE736C1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5" y="1691458"/>
            <a:ext cx="3275186" cy="20633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Fases de um projeto de PLN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1" name="Google Shape;611;p32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6913800" cy="26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13" name="Google Shape;6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6" y="1035212"/>
            <a:ext cx="7423851" cy="30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Prática - Google Colab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25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73302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hlinkClick r:id="rId3"/>
              </a:rPr>
              <a:t>Introdução ao Processamento de Linguagem Natural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59" name="Google Shape;5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75" y="1557150"/>
            <a:ext cx="1872800" cy="9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875" y="1303763"/>
            <a:ext cx="1245951" cy="14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50" y="1283950"/>
            <a:ext cx="2580074" cy="1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NLTK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1"/>
          </p:nvPr>
        </p:nvSpPr>
        <p:spPr>
          <a:xfrm>
            <a:off x="287620" y="860150"/>
            <a:ext cx="3803933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 NLTK (</a:t>
            </a:r>
            <a:r>
              <a:rPr lang="en" b="1" dirty="0"/>
              <a:t>N</a:t>
            </a:r>
            <a:r>
              <a:rPr lang="en" dirty="0"/>
              <a:t>atural </a:t>
            </a:r>
            <a:r>
              <a:rPr lang="en" b="1" dirty="0"/>
              <a:t>L</a:t>
            </a:r>
            <a:r>
              <a:rPr lang="en" dirty="0"/>
              <a:t>anguage </a:t>
            </a:r>
            <a:r>
              <a:rPr lang="en" b="1" dirty="0"/>
              <a:t>T</a:t>
            </a:r>
            <a:r>
              <a:rPr lang="en" dirty="0"/>
              <a:t>ool</a:t>
            </a:r>
            <a:r>
              <a:rPr lang="en" b="1" dirty="0"/>
              <a:t>K</a:t>
            </a:r>
            <a:r>
              <a:rPr lang="en" dirty="0"/>
              <a:t>it) é uma biblioteca do Python que oferece uma infinidade de recursos para o tratamento de dados textuais. Ela conta com uma excelente documentação, que inclui passo a passo a utilização dos recursos. Um diferencial dessa biblioteca é a disponibilidade de recursos linguísticos em Português.</a:t>
            </a:r>
            <a:endParaRPr dirty="0"/>
          </a:p>
        </p:txBody>
      </p:sp>
      <p:sp>
        <p:nvSpPr>
          <p:cNvPr id="568" name="Google Shape;56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8AC20FA-3126-6C35-1356-ED32086A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78" y="860150"/>
            <a:ext cx="3279487" cy="3567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</a:p>
        </p:txBody>
      </p:sp>
      <p:sp>
        <p:nvSpPr>
          <p:cNvPr id="581" name="Google Shape;581;p28"/>
          <p:cNvSpPr txBox="1">
            <a:spLocks noGrp="1"/>
          </p:cNvSpPr>
          <p:nvPr>
            <p:ph type="body" idx="1"/>
          </p:nvPr>
        </p:nvSpPr>
        <p:spPr>
          <a:xfrm>
            <a:off x="328499" y="757176"/>
            <a:ext cx="8523453" cy="126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b="1" dirty="0"/>
              <a:t>Bag of Words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dirty="0"/>
              <a:t>Tem como objetivo construir uma matriz onde cada coluna representa uma palavra do vocabulário de um documento e cada linha um texto desse documento</a:t>
            </a:r>
            <a:endParaRPr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83" name="Google Shape;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2" y="3493181"/>
            <a:ext cx="8228276" cy="10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1;p28">
            <a:extLst>
              <a:ext uri="{FF2B5EF4-FFF2-40B4-BE49-F238E27FC236}">
                <a16:creationId xmlns:a16="http://schemas.microsoft.com/office/drawing/2014/main" id="{198EC34E-7856-98A2-C021-1FE7D73238EB}"/>
              </a:ext>
            </a:extLst>
          </p:cNvPr>
          <p:cNvSpPr txBox="1">
            <a:spLocks/>
          </p:cNvSpPr>
          <p:nvPr/>
        </p:nvSpPr>
        <p:spPr>
          <a:xfrm>
            <a:off x="328499" y="2312126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408175" y="700425"/>
            <a:ext cx="6465323" cy="2097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dirty="0"/>
              <a:t>TF-IDF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TF-IDF = </a:t>
            </a:r>
            <a:r>
              <a:rPr lang="pt-BR" dirty="0" err="1"/>
              <a:t>Term</a:t>
            </a:r>
            <a:r>
              <a:rPr lang="pt-BR" dirty="0"/>
              <a:t> Frequency - </a:t>
            </a:r>
            <a:r>
              <a:rPr lang="pt-BR" dirty="0" err="1"/>
              <a:t>Inverse</a:t>
            </a:r>
            <a:r>
              <a:rPr lang="pt-BR" dirty="0"/>
              <a:t> </a:t>
            </a:r>
            <a:r>
              <a:rPr lang="pt-BR" dirty="0" err="1"/>
              <a:t>Document</a:t>
            </a:r>
            <a:r>
              <a:rPr lang="pt-BR" dirty="0"/>
              <a:t> Frequency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/>
              <a:t>tf-</a:t>
            </a:r>
            <a:r>
              <a:rPr lang="pt-BR" dirty="0" err="1"/>
              <a:t>idf</a:t>
            </a:r>
            <a:r>
              <a:rPr lang="pt-BR" baseline="-25000" dirty="0" err="1"/>
              <a:t>t,d</a:t>
            </a:r>
            <a:r>
              <a:rPr lang="pt-BR" dirty="0"/>
              <a:t> = </a:t>
            </a:r>
            <a:r>
              <a:rPr lang="pt-BR" dirty="0" err="1"/>
              <a:t>tf</a:t>
            </a:r>
            <a:r>
              <a:rPr lang="pt-BR" baseline="-25000" dirty="0" err="1"/>
              <a:t>t,d</a:t>
            </a:r>
            <a:r>
              <a:rPr lang="pt-BR" dirty="0"/>
              <a:t> X </a:t>
            </a:r>
            <a:r>
              <a:rPr lang="pt-BR" dirty="0" err="1"/>
              <a:t>idf</a:t>
            </a:r>
            <a:r>
              <a:rPr lang="pt-BR" baseline="-25000" dirty="0" err="1"/>
              <a:t>t</a:t>
            </a:r>
            <a:endParaRPr lang="pt-BR" dirty="0"/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TF = Frequência do Termo: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 err="1"/>
              <a:t>tf</a:t>
            </a:r>
            <a:r>
              <a:rPr lang="pt-BR" baseline="-25000" dirty="0" err="1"/>
              <a:t>t,d</a:t>
            </a:r>
            <a:r>
              <a:rPr lang="pt-BR" dirty="0"/>
              <a:t>= ocorrência do termo </a:t>
            </a:r>
            <a:r>
              <a:rPr lang="pt-BR" i="1" dirty="0"/>
              <a:t>t</a:t>
            </a:r>
            <a:r>
              <a:rPr lang="pt-BR" dirty="0"/>
              <a:t>/termos no documento</a:t>
            </a:r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IDF = Frequência Inversa em Documentos </a:t>
            </a:r>
          </a:p>
          <a:p>
            <a:pPr lvl="2"/>
            <a:r>
              <a:rPr lang="pt-BR" dirty="0" err="1"/>
              <a:t>df</a:t>
            </a:r>
            <a:r>
              <a:rPr lang="pt-BR" baseline="-25000" dirty="0" err="1"/>
              <a:t>t</a:t>
            </a:r>
            <a:r>
              <a:rPr lang="pt-BR" baseline="-25000" dirty="0"/>
              <a:t> </a:t>
            </a:r>
            <a:r>
              <a:rPr lang="pt-BR" dirty="0"/>
              <a:t>= ocorrência do termo nos documentos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 err="1"/>
              <a:t>idf</a:t>
            </a:r>
            <a:r>
              <a:rPr lang="pt-BR" baseline="-25000" dirty="0" err="1"/>
              <a:t>t</a:t>
            </a:r>
            <a:r>
              <a:rPr lang="pt-BR" baseline="-25000" dirty="0"/>
              <a:t> </a:t>
            </a:r>
            <a:r>
              <a:rPr lang="pt-BR" dirty="0"/>
              <a:t>= log</a:t>
            </a:r>
            <a:r>
              <a:rPr lang="pt-BR" baseline="-25000" dirty="0"/>
              <a:t>10</a:t>
            </a:r>
            <a:r>
              <a:rPr lang="pt-BR" dirty="0"/>
              <a:t> (N/</a:t>
            </a:r>
            <a:r>
              <a:rPr lang="pt-BR" dirty="0" err="1"/>
              <a:t>df</a:t>
            </a:r>
            <a:r>
              <a:rPr lang="pt-BR" baseline="-25000" dirty="0" err="1"/>
              <a:t>t</a:t>
            </a:r>
            <a:r>
              <a:rPr lang="pt-BR" dirty="0"/>
              <a:t>), onde N é o número total de documentos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/>
              <a:t>N = 1000 documentos</a:t>
            </a:r>
            <a:endParaRPr lang="pt-BR" sz="1200" dirty="0"/>
          </a:p>
        </p:txBody>
      </p:sp>
      <p:graphicFrame>
        <p:nvGraphicFramePr>
          <p:cNvPr id="3" name="Google Shape;605;p31">
            <a:extLst>
              <a:ext uri="{FF2B5EF4-FFF2-40B4-BE49-F238E27FC236}">
                <a16:creationId xmlns:a16="http://schemas.microsoft.com/office/drawing/2014/main" id="{CB2BA4B9-C96F-E447-9A6D-8FEA3881C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808039"/>
              </p:ext>
            </p:extLst>
          </p:nvPr>
        </p:nvGraphicFramePr>
        <p:xfrm>
          <a:off x="759725" y="3040063"/>
          <a:ext cx="7239000" cy="1942950"/>
        </p:xfrm>
        <a:graphic>
          <a:graphicData uri="http://schemas.openxmlformats.org/drawingml/2006/table">
            <a:tbl>
              <a:tblPr>
                <a:noFill/>
                <a:tableStyleId>{11631384-45AC-4536-BD00-BF3BC9C32C27}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tf</a:t>
                      </a:r>
                      <a:r>
                        <a:rPr lang="en" baseline="-25000" dirty="0"/>
                        <a:t>t,d</a:t>
                      </a:r>
                      <a:endParaRPr baseline="-25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N/df</a:t>
                      </a:r>
                      <a:r>
                        <a:rPr lang="en" baseline="-25000"/>
                        <a:t>t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idf</a:t>
                      </a:r>
                      <a:r>
                        <a:rPr lang="en" baseline="-25000"/>
                        <a:t>t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relevância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nenhuma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pouca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média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muita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Referências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9" name="Google Shape;619;p33"/>
          <p:cNvSpPr txBox="1">
            <a:spLocks noGrp="1"/>
          </p:cNvSpPr>
          <p:nvPr>
            <p:ph type="body" idx="1"/>
          </p:nvPr>
        </p:nvSpPr>
        <p:spPr>
          <a:xfrm>
            <a:off x="714125" y="743100"/>
            <a:ext cx="7330200" cy="32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Open Sans"/>
              <a:buAutoNum type="arabicPeriod"/>
            </a:pP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FERREIRA, M.; LOPES, M. </a:t>
            </a:r>
            <a:r>
              <a:rPr lang="en" sz="1400" b="1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Linguística Computacional</a:t>
            </a: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. 1. ed. Contexto, 2020.</a:t>
            </a:r>
            <a:endParaRPr sz="1400" dirty="0">
              <a:solidFill>
                <a:srgbClr val="4141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Open Sans"/>
              <a:buAutoNum type="arabicPeriod"/>
            </a:pP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LUGER, G. </a:t>
            </a:r>
            <a:r>
              <a:rPr lang="en" sz="1400" b="1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Inteligência artificial</a:t>
            </a: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. 6. ed. </a:t>
            </a:r>
            <a:r>
              <a:rPr lang="en" sz="140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‎ Pearson, 2013.</a:t>
            </a:r>
            <a:endParaRPr sz="1400">
              <a:solidFill>
                <a:srgbClr val="4141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Open Sans"/>
              <a:buAutoNum type="arabicPeriod"/>
            </a:pP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RASCHKA, S.; MIRJALILI, V. </a:t>
            </a:r>
            <a:r>
              <a:rPr lang="en" sz="1400" b="1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Python Machine Learning</a:t>
            </a: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. 2. ed. Packt, 2017.</a:t>
            </a:r>
            <a:endParaRPr sz="1400" dirty="0">
              <a:solidFill>
                <a:srgbClr val="4141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Open Sans"/>
              <a:buAutoNum type="arabicPeriod"/>
            </a:pP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GHOSH, S.; GUNNING, D. </a:t>
            </a:r>
            <a:r>
              <a:rPr lang="en" sz="1400" b="1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 Fundamentals</a:t>
            </a:r>
            <a:r>
              <a:rPr lang="en" sz="1400" dirty="0">
                <a:solidFill>
                  <a:srgbClr val="41414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300" dirty="0"/>
          </a:p>
        </p:txBody>
      </p:sp>
      <p:sp>
        <p:nvSpPr>
          <p:cNvPr id="620" name="Google Shape;62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que é a linguagem natural?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1" name="Google Shape;471;p14"/>
          <p:cNvSpPr txBox="1">
            <a:spLocks noGrp="1"/>
          </p:cNvSpPr>
          <p:nvPr>
            <p:ph type="body" idx="1"/>
          </p:nvPr>
        </p:nvSpPr>
        <p:spPr>
          <a:xfrm>
            <a:off x="163936" y="1597010"/>
            <a:ext cx="3532411" cy="16815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Linguagem que usamos para nos expressar, baseada em um conjunto de protocolos acordados mutuamente envolvendo palavras e sons que usamos para nos comunicarmos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 descr="Homem ao lado de um pássaro voando no céu&#10;&#10;Descrição gerada automaticamente com confiança baixa">
            <a:extLst>
              <a:ext uri="{FF2B5EF4-FFF2-40B4-BE49-F238E27FC236}">
                <a16:creationId xmlns:a16="http://schemas.microsoft.com/office/drawing/2014/main" id="{236966D5-432C-4787-9CA1-16ECF49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89" y="1115876"/>
            <a:ext cx="5287672" cy="26438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58B1D-3D0C-0789-0F52-4213F94A097E}"/>
              </a:ext>
            </a:extLst>
          </p:cNvPr>
          <p:cNvSpPr txBox="1"/>
          <p:nvPr/>
        </p:nvSpPr>
        <p:spPr>
          <a:xfrm>
            <a:off x="5525728" y="375971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A CHEGADA. Direção: Denis Villeneuve. Produção de Paramount Pictures.</a:t>
            </a:r>
          </a:p>
          <a:p>
            <a:r>
              <a:rPr lang="pt-BR" sz="900" dirty="0"/>
              <a:t>Canadá: Sony Pictures, 2016. (116 min.)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5"/>
          <p:cNvSpPr txBox="1">
            <a:spLocks noGrp="1"/>
          </p:cNvSpPr>
          <p:nvPr>
            <p:ph type="title"/>
          </p:nvPr>
        </p:nvSpPr>
        <p:spPr>
          <a:xfrm>
            <a:off x="241375" y="16433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Processamento de Linguagem Natural (PLN)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8" name="Google Shape;478;p15"/>
          <p:cNvSpPr txBox="1">
            <a:spLocks noGrp="1"/>
          </p:cNvSpPr>
          <p:nvPr>
            <p:ph type="body" idx="1"/>
          </p:nvPr>
        </p:nvSpPr>
        <p:spPr>
          <a:xfrm>
            <a:off x="2643079" y="842720"/>
            <a:ext cx="4144645" cy="1185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“- Abra as portas da nave, HAL.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  - Sinto muito, Dave, mas temo não ser capaz de abri-las.”</a:t>
            </a:r>
            <a:endParaRPr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 descr="Uma imagem contendo luz, monitor, tráfego, teclado&#10;&#10;Descrição gerada automaticamente">
            <a:extLst>
              <a:ext uri="{FF2B5EF4-FFF2-40B4-BE49-F238E27FC236}">
                <a16:creationId xmlns:a16="http://schemas.microsoft.com/office/drawing/2014/main" id="{2CAEF756-BE90-96D1-D460-ECEF14F1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5" y="2110810"/>
            <a:ext cx="5490850" cy="22878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740EEF-5878-26E1-64CA-FD6B6F08FD86}"/>
              </a:ext>
            </a:extLst>
          </p:cNvPr>
          <p:cNvSpPr txBox="1"/>
          <p:nvPr/>
        </p:nvSpPr>
        <p:spPr>
          <a:xfrm>
            <a:off x="1906025" y="4447588"/>
            <a:ext cx="63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2001: UMA ODISSEIA NO ESPAÇO. Direção: Stanley Kubrick. Produção de Metro-Goldwyn-Mayer.</a:t>
            </a:r>
          </a:p>
          <a:p>
            <a:r>
              <a:rPr lang="pt-BR" sz="900" dirty="0"/>
              <a:t>Estados Unidos: Metro-Goldwyn-Mayer, 1968. (148 min.)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teste de Turing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áfico 4" descr="Usuário estrutura de tópicos">
            <a:extLst>
              <a:ext uri="{FF2B5EF4-FFF2-40B4-BE49-F238E27FC236}">
                <a16:creationId xmlns:a16="http://schemas.microsoft.com/office/drawing/2014/main" id="{1AE3EC48-D513-9BE0-D043-F6C66D8F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734" y="2163655"/>
            <a:ext cx="914400" cy="914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AA9528-16B0-DF54-543E-3B1077329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0" t="-1" r="8209" b="-55"/>
          <a:stretch/>
        </p:blipFill>
        <p:spPr>
          <a:xfrm>
            <a:off x="354874" y="844651"/>
            <a:ext cx="3888752" cy="35298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E4AD368-6E9D-BAEC-9399-E2DC94B4C70C}"/>
              </a:ext>
            </a:extLst>
          </p:cNvPr>
          <p:cNvCxnSpPr/>
          <p:nvPr/>
        </p:nvCxnSpPr>
        <p:spPr>
          <a:xfrm>
            <a:off x="6230319" y="1588575"/>
            <a:ext cx="0" cy="23247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Usuário estrutura de tópicos">
            <a:extLst>
              <a:ext uri="{FF2B5EF4-FFF2-40B4-BE49-F238E27FC236}">
                <a16:creationId xmlns:a16="http://schemas.microsoft.com/office/drawing/2014/main" id="{87C48F5F-EBDE-E270-FC80-7D1CAB8F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628" y="1149809"/>
            <a:ext cx="914400" cy="914400"/>
          </a:xfrm>
          <a:prstGeom prst="rect">
            <a:avLst/>
          </a:prstGeom>
        </p:spPr>
      </p:pic>
      <p:pic>
        <p:nvPicPr>
          <p:cNvPr id="14" name="Gráfico 13" descr="Computador estrutura de tópicos">
            <a:extLst>
              <a:ext uri="{FF2B5EF4-FFF2-40B4-BE49-F238E27FC236}">
                <a16:creationId xmlns:a16="http://schemas.microsoft.com/office/drawing/2014/main" id="{9736399C-E4D0-F636-F5DC-D987BAA1C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5628" y="3119146"/>
            <a:ext cx="914400" cy="914400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1D054F-8669-D611-BA42-3950F37365AC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906134" y="2620855"/>
            <a:ext cx="6367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D3033-FA5B-8C27-7438-FA6F66931782}"/>
              </a:ext>
            </a:extLst>
          </p:cNvPr>
          <p:cNvSpPr txBox="1"/>
          <p:nvPr/>
        </p:nvSpPr>
        <p:spPr>
          <a:xfrm>
            <a:off x="6542860" y="239002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?</a:t>
            </a:r>
          </a:p>
        </p:txBody>
      </p: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78C713E9-E566-2979-D38E-9BD83BD4AAC9}"/>
              </a:ext>
            </a:extLst>
          </p:cNvPr>
          <p:cNvCxnSpPr>
            <a:stCxn id="12" idx="1"/>
            <a:endCxn id="18" idx="3"/>
          </p:cNvCxnSpPr>
          <p:nvPr/>
        </p:nvCxnSpPr>
        <p:spPr>
          <a:xfrm rot="10800000" flipV="1">
            <a:off x="6870194" y="1607008"/>
            <a:ext cx="565434" cy="1013847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BF9F671F-B03D-C5D5-9754-1023375020F8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rot="10800000">
            <a:off x="6870194" y="2620856"/>
            <a:ext cx="565434" cy="95549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110B98-97AA-92DE-21BA-24A50810A8AA}"/>
              </a:ext>
            </a:extLst>
          </p:cNvPr>
          <p:cNvSpPr txBox="1"/>
          <p:nvPr/>
        </p:nvSpPr>
        <p:spPr>
          <a:xfrm>
            <a:off x="4900376" y="3005478"/>
            <a:ext cx="110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Interrogador</a:t>
            </a:r>
          </a:p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AFDF73-FB50-2BD3-793D-98D1518A68AD}"/>
              </a:ext>
            </a:extLst>
          </p:cNvPr>
          <p:cNvSpPr txBox="1"/>
          <p:nvPr/>
        </p:nvSpPr>
        <p:spPr>
          <a:xfrm>
            <a:off x="7487909" y="842032"/>
            <a:ext cx="80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A6FDE2-F465-3CDE-C7F1-02BBCA7D9AC5}"/>
              </a:ext>
            </a:extLst>
          </p:cNvPr>
          <p:cNvSpPr txBox="1"/>
          <p:nvPr/>
        </p:nvSpPr>
        <p:spPr>
          <a:xfrm>
            <a:off x="7409683" y="3913321"/>
            <a:ext cx="966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Sistema</a:t>
            </a:r>
          </a:p>
          <a:p>
            <a:pPr algn="ctr"/>
            <a:r>
              <a:rPr lang="pt-BR" sz="1400" dirty="0"/>
              <a:t>inteligente</a:t>
            </a:r>
          </a:p>
        </p:txBody>
      </p:sp>
    </p:spTree>
    <p:extLst>
      <p:ext uri="{BB962C8B-B14F-4D97-AF65-F5344CB8AC3E}">
        <p14:creationId xmlns:p14="http://schemas.microsoft.com/office/powerpoint/2010/main" val="407746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Uma ciência cognitiva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Imagem 7" descr="Diagrama, Forma, Polígono&#10;&#10;Descrição gerada automaticamente">
            <a:extLst>
              <a:ext uri="{FF2B5EF4-FFF2-40B4-BE49-F238E27FC236}">
                <a16:creationId xmlns:a16="http://schemas.microsoft.com/office/drawing/2014/main" id="{0D1A2DCC-4AAB-FC1D-F49D-CEA44BB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89" y="899278"/>
            <a:ext cx="5109222" cy="33449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778676-EA11-DEC9-DBEC-C40C2A7FBF72}"/>
              </a:ext>
            </a:extLst>
          </p:cNvPr>
          <p:cNvSpPr txBox="1"/>
          <p:nvPr/>
        </p:nvSpPr>
        <p:spPr>
          <a:xfrm>
            <a:off x="78760" y="4615568"/>
            <a:ext cx="26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FERREIRA, M.; LOPES, M. Linguística Computacional. 1. ed. Contexto, 2020.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92" name="Google Shape;492;p17"/>
          <p:cNvSpPr txBox="1">
            <a:spLocks noGrp="1"/>
          </p:cNvSpPr>
          <p:nvPr>
            <p:ph type="body" idx="1"/>
          </p:nvPr>
        </p:nvSpPr>
        <p:spPr>
          <a:xfrm>
            <a:off x="714125" y="723425"/>
            <a:ext cx="73302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Corretores Automáticos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71" y="860150"/>
            <a:ext cx="4329550" cy="384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71219" y="723425"/>
            <a:ext cx="7773105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Auto-Complete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02" name="Google Shape;5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50" y="626325"/>
            <a:ext cx="4843725" cy="3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8" name="Google Shape;508;p19"/>
          <p:cNvSpPr txBox="1">
            <a:spLocks noGrp="1"/>
          </p:cNvSpPr>
          <p:nvPr>
            <p:ph type="body" idx="1"/>
          </p:nvPr>
        </p:nvSpPr>
        <p:spPr>
          <a:xfrm>
            <a:off x="302217" y="723425"/>
            <a:ext cx="7742108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Tradução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10" name="Google Shape;5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61" y="636612"/>
            <a:ext cx="5284800" cy="3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16" name="Google Shape;516;p20"/>
          <p:cNvSpPr txBox="1">
            <a:spLocks noGrp="1"/>
          </p:cNvSpPr>
          <p:nvPr>
            <p:ph type="body" idx="1"/>
          </p:nvPr>
        </p:nvSpPr>
        <p:spPr>
          <a:xfrm>
            <a:off x="286719" y="723425"/>
            <a:ext cx="7757606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Busca Inteligente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8" name="Google Shape;5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977" y="1102875"/>
            <a:ext cx="5311325" cy="29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708651-F493-4C1F-A55D-F9AF8EAEF93A}">
  <we:reference id="wa104038830" version="1.0.0.3" store="pt-BR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506</Words>
  <Application>Microsoft Office PowerPoint</Application>
  <PresentationFormat>Apresentação na tela (16:9)</PresentationFormat>
  <Paragraphs>108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Calibri Light</vt:lpstr>
      <vt:lpstr>Source Sans Pro</vt:lpstr>
      <vt:lpstr>Arial</vt:lpstr>
      <vt:lpstr>Calibri</vt:lpstr>
      <vt:lpstr>Open Sans</vt:lpstr>
      <vt:lpstr>Tema do Office</vt:lpstr>
      <vt:lpstr>Flávio Belizário da Silva Mota Isabela Neves Drummond</vt:lpstr>
      <vt:lpstr>O que é a linguagem natural?</vt:lpstr>
      <vt:lpstr>Processamento de Linguagem Natural (PLN)</vt:lpstr>
      <vt:lpstr>O teste de Turing</vt:lpstr>
      <vt:lpstr>Uma ciência cognitiva</vt:lpstr>
      <vt:lpstr>Aplicações</vt:lpstr>
      <vt:lpstr>Aplicações</vt:lpstr>
      <vt:lpstr>Aplicações</vt:lpstr>
      <vt:lpstr>Aplicações</vt:lpstr>
      <vt:lpstr>Aplicações</vt:lpstr>
      <vt:lpstr>Aplicações</vt:lpstr>
      <vt:lpstr>Aplicações</vt:lpstr>
      <vt:lpstr>Fases de um projeto de PLN</vt:lpstr>
      <vt:lpstr>Prática - Google Colab</vt:lpstr>
      <vt:lpstr>NLTK</vt:lpstr>
      <vt:lpstr>Extração de características</vt:lpstr>
      <vt:lpstr>Extração de características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SIN260 - SISTEMAS INTELIGENTES Isabela Neves Drummond Flávio Belizário da Silva Mota</dc:title>
  <cp:lastModifiedBy>Flávio Mota</cp:lastModifiedBy>
  <cp:revision>27</cp:revision>
  <dcterms:modified xsi:type="dcterms:W3CDTF">2023-09-26T19:48:08Z</dcterms:modified>
</cp:coreProperties>
</file>